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5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6C5B61-88A0-4C9F-B56C-1B998B37F7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6D8DCAD-D6B5-466A-9A17-1BCF3EE889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Environment is a very broad concept. Everything that affects an organism during its lifetime is collectively called its ‘environment’.</a:t>
          </a:r>
        </a:p>
      </dgm:t>
    </dgm:pt>
    <dgm:pt modelId="{9490ACE5-8009-4816-8235-0C3D90CFF8D5}" type="parTrans" cxnId="{597C74D8-6E09-401E-AB07-07FB13C1453C}">
      <dgm:prSet/>
      <dgm:spPr/>
      <dgm:t>
        <a:bodyPr/>
        <a:lstStyle/>
        <a:p>
          <a:endParaRPr lang="en-US"/>
        </a:p>
      </dgm:t>
    </dgm:pt>
    <dgm:pt modelId="{A154913C-0180-4B78-A098-C51AEC1972A6}" type="sibTrans" cxnId="{597C74D8-6E09-401E-AB07-07FB13C1453C}">
      <dgm:prSet/>
      <dgm:spPr/>
      <dgm:t>
        <a:bodyPr/>
        <a:lstStyle/>
        <a:p>
          <a:endParaRPr lang="en-US"/>
        </a:p>
      </dgm:t>
    </dgm:pt>
    <dgm:pt modelId="{F0ED1EE6-0783-417E-907F-4F1E539587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inter-dependence and interrelationship of living organisms - plants, animals and microbes with each other and with their physical environment may be expressed in the next slide</a:t>
          </a:r>
        </a:p>
      </dgm:t>
    </dgm:pt>
    <dgm:pt modelId="{0C954318-A8D5-43CB-97B8-A6AB1513D8D3}" type="parTrans" cxnId="{30ECD4DE-8BAD-4E92-9943-7757F97B3B25}">
      <dgm:prSet/>
      <dgm:spPr/>
      <dgm:t>
        <a:bodyPr/>
        <a:lstStyle/>
        <a:p>
          <a:endParaRPr lang="en-US"/>
        </a:p>
      </dgm:t>
    </dgm:pt>
    <dgm:pt modelId="{C248F49E-55DE-450C-926A-8CC50CA21DA5}" type="sibTrans" cxnId="{30ECD4DE-8BAD-4E92-9943-7757F97B3B25}">
      <dgm:prSet/>
      <dgm:spPr/>
      <dgm:t>
        <a:bodyPr/>
        <a:lstStyle/>
        <a:p>
          <a:endParaRPr lang="en-US"/>
        </a:p>
      </dgm:t>
    </dgm:pt>
    <dgm:pt modelId="{581BC70B-93C3-41E4-A22B-F464D51AE4DE}" type="pres">
      <dgm:prSet presAssocID="{FA6C5B61-88A0-4C9F-B56C-1B998B37F7DE}" presName="root" presStyleCnt="0">
        <dgm:presLayoutVars>
          <dgm:dir/>
          <dgm:resizeHandles val="exact"/>
        </dgm:presLayoutVars>
      </dgm:prSet>
      <dgm:spPr/>
    </dgm:pt>
    <dgm:pt modelId="{0CEFDF25-4467-40F1-9E37-AC33A475D888}" type="pres">
      <dgm:prSet presAssocID="{E6D8DCAD-D6B5-466A-9A17-1BCF3EE8891A}" presName="compNode" presStyleCnt="0"/>
      <dgm:spPr/>
    </dgm:pt>
    <dgm:pt modelId="{7743496C-09E5-4F3A-A1BD-41FA96D0E9F0}" type="pres">
      <dgm:prSet presAssocID="{E6D8DCAD-D6B5-466A-9A17-1BCF3EE8891A}" presName="bgRect" presStyleLbl="bgShp" presStyleIdx="0" presStyleCnt="2"/>
      <dgm:spPr/>
    </dgm:pt>
    <dgm:pt modelId="{11DFC6AF-E7A5-438B-BCFF-6C38572A30E9}" type="pres">
      <dgm:prSet presAssocID="{E6D8DCAD-D6B5-466A-9A17-1BCF3EE8891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est scene"/>
        </a:ext>
      </dgm:extLst>
    </dgm:pt>
    <dgm:pt modelId="{07DD5FD7-711A-4B87-91C2-AE53FC231442}" type="pres">
      <dgm:prSet presAssocID="{E6D8DCAD-D6B5-466A-9A17-1BCF3EE8891A}" presName="spaceRect" presStyleCnt="0"/>
      <dgm:spPr/>
    </dgm:pt>
    <dgm:pt modelId="{832824FB-ED2B-4431-9EDE-594984DBB9E3}" type="pres">
      <dgm:prSet presAssocID="{E6D8DCAD-D6B5-466A-9A17-1BCF3EE8891A}" presName="parTx" presStyleLbl="revTx" presStyleIdx="0" presStyleCnt="2" custScaleX="108820" custScaleY="117473">
        <dgm:presLayoutVars>
          <dgm:chMax val="0"/>
          <dgm:chPref val="0"/>
        </dgm:presLayoutVars>
      </dgm:prSet>
      <dgm:spPr/>
    </dgm:pt>
    <dgm:pt modelId="{A3152D82-28C3-40D4-B2EA-A6C33643FE1D}" type="pres">
      <dgm:prSet presAssocID="{A154913C-0180-4B78-A098-C51AEC1972A6}" presName="sibTrans" presStyleCnt="0"/>
      <dgm:spPr/>
    </dgm:pt>
    <dgm:pt modelId="{54723E27-8DAA-468F-BC71-859D04F8007E}" type="pres">
      <dgm:prSet presAssocID="{F0ED1EE6-0783-417E-907F-4F1E53958734}" presName="compNode" presStyleCnt="0"/>
      <dgm:spPr/>
    </dgm:pt>
    <dgm:pt modelId="{AD849F8C-B71B-4AFF-8940-A7ABC828704A}" type="pres">
      <dgm:prSet presAssocID="{F0ED1EE6-0783-417E-907F-4F1E53958734}" presName="bgRect" presStyleLbl="bgShp" presStyleIdx="1" presStyleCnt="2"/>
      <dgm:spPr/>
    </dgm:pt>
    <dgm:pt modelId="{4EB5A2B0-3AC0-4570-81AC-16A350FB1C6E}" type="pres">
      <dgm:prSet presAssocID="{F0ED1EE6-0783-417E-907F-4F1E5395873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e with hive"/>
        </a:ext>
      </dgm:extLst>
    </dgm:pt>
    <dgm:pt modelId="{02D61FDD-1E06-407A-B6F6-047EA7A95EB7}" type="pres">
      <dgm:prSet presAssocID="{F0ED1EE6-0783-417E-907F-4F1E53958734}" presName="spaceRect" presStyleCnt="0"/>
      <dgm:spPr/>
    </dgm:pt>
    <dgm:pt modelId="{50118442-A0E8-4F49-B53D-67BE7731A2D9}" type="pres">
      <dgm:prSet presAssocID="{F0ED1EE6-0783-417E-907F-4F1E53958734}" presName="parTx" presStyleLbl="revTx" presStyleIdx="1" presStyleCnt="2" custScaleX="110156" custScaleY="133056">
        <dgm:presLayoutVars>
          <dgm:chMax val="0"/>
          <dgm:chPref val="0"/>
        </dgm:presLayoutVars>
      </dgm:prSet>
      <dgm:spPr/>
    </dgm:pt>
  </dgm:ptLst>
  <dgm:cxnLst>
    <dgm:cxn modelId="{C686F883-0FA4-4148-9F71-0CDAF89B3DBD}" type="presOf" srcId="{F0ED1EE6-0783-417E-907F-4F1E53958734}" destId="{50118442-A0E8-4F49-B53D-67BE7731A2D9}" srcOrd="0" destOrd="0" presId="urn:microsoft.com/office/officeart/2018/2/layout/IconVerticalSolidList"/>
    <dgm:cxn modelId="{D5C0AD92-39AA-4275-AE96-1836ECD1E3F1}" type="presOf" srcId="{FA6C5B61-88A0-4C9F-B56C-1B998B37F7DE}" destId="{581BC70B-93C3-41E4-A22B-F464D51AE4DE}" srcOrd="0" destOrd="0" presId="urn:microsoft.com/office/officeart/2018/2/layout/IconVerticalSolidList"/>
    <dgm:cxn modelId="{597C74D8-6E09-401E-AB07-07FB13C1453C}" srcId="{FA6C5B61-88A0-4C9F-B56C-1B998B37F7DE}" destId="{E6D8DCAD-D6B5-466A-9A17-1BCF3EE8891A}" srcOrd="0" destOrd="0" parTransId="{9490ACE5-8009-4816-8235-0C3D90CFF8D5}" sibTransId="{A154913C-0180-4B78-A098-C51AEC1972A6}"/>
    <dgm:cxn modelId="{30ECD4DE-8BAD-4E92-9943-7757F97B3B25}" srcId="{FA6C5B61-88A0-4C9F-B56C-1B998B37F7DE}" destId="{F0ED1EE6-0783-417E-907F-4F1E53958734}" srcOrd="1" destOrd="0" parTransId="{0C954318-A8D5-43CB-97B8-A6AB1513D8D3}" sibTransId="{C248F49E-55DE-450C-926A-8CC50CA21DA5}"/>
    <dgm:cxn modelId="{D138AAF4-D74F-4BB2-A505-1EB33BA0FDF6}" type="presOf" srcId="{E6D8DCAD-D6B5-466A-9A17-1BCF3EE8891A}" destId="{832824FB-ED2B-4431-9EDE-594984DBB9E3}" srcOrd="0" destOrd="0" presId="urn:microsoft.com/office/officeart/2018/2/layout/IconVerticalSolidList"/>
    <dgm:cxn modelId="{56C4977F-9DF7-4ABD-94E5-9B8633ADFF1F}" type="presParOf" srcId="{581BC70B-93C3-41E4-A22B-F464D51AE4DE}" destId="{0CEFDF25-4467-40F1-9E37-AC33A475D888}" srcOrd="0" destOrd="0" presId="urn:microsoft.com/office/officeart/2018/2/layout/IconVerticalSolidList"/>
    <dgm:cxn modelId="{6622D732-E564-4F28-9BE6-0D7828082380}" type="presParOf" srcId="{0CEFDF25-4467-40F1-9E37-AC33A475D888}" destId="{7743496C-09E5-4F3A-A1BD-41FA96D0E9F0}" srcOrd="0" destOrd="0" presId="urn:microsoft.com/office/officeart/2018/2/layout/IconVerticalSolidList"/>
    <dgm:cxn modelId="{1168F824-EB08-4FA6-8038-9C344A99BEE7}" type="presParOf" srcId="{0CEFDF25-4467-40F1-9E37-AC33A475D888}" destId="{11DFC6AF-E7A5-438B-BCFF-6C38572A30E9}" srcOrd="1" destOrd="0" presId="urn:microsoft.com/office/officeart/2018/2/layout/IconVerticalSolidList"/>
    <dgm:cxn modelId="{E2B7594F-479A-46F2-8C9A-80D0B4887516}" type="presParOf" srcId="{0CEFDF25-4467-40F1-9E37-AC33A475D888}" destId="{07DD5FD7-711A-4B87-91C2-AE53FC231442}" srcOrd="2" destOrd="0" presId="urn:microsoft.com/office/officeart/2018/2/layout/IconVerticalSolidList"/>
    <dgm:cxn modelId="{7300E53A-18B9-41D7-AB49-C1AAAB81F223}" type="presParOf" srcId="{0CEFDF25-4467-40F1-9E37-AC33A475D888}" destId="{832824FB-ED2B-4431-9EDE-594984DBB9E3}" srcOrd="3" destOrd="0" presId="urn:microsoft.com/office/officeart/2018/2/layout/IconVerticalSolidList"/>
    <dgm:cxn modelId="{87036A8E-79A0-44EE-A488-87E795B0C37B}" type="presParOf" srcId="{581BC70B-93C3-41E4-A22B-F464D51AE4DE}" destId="{A3152D82-28C3-40D4-B2EA-A6C33643FE1D}" srcOrd="1" destOrd="0" presId="urn:microsoft.com/office/officeart/2018/2/layout/IconVerticalSolidList"/>
    <dgm:cxn modelId="{57E0889F-5326-4BB8-98B5-1D944DFE598E}" type="presParOf" srcId="{581BC70B-93C3-41E4-A22B-F464D51AE4DE}" destId="{54723E27-8DAA-468F-BC71-859D04F8007E}" srcOrd="2" destOrd="0" presId="urn:microsoft.com/office/officeart/2018/2/layout/IconVerticalSolidList"/>
    <dgm:cxn modelId="{DF1D8E6C-5DB6-4200-8E57-FB39CF6325D5}" type="presParOf" srcId="{54723E27-8DAA-468F-BC71-859D04F8007E}" destId="{AD849F8C-B71B-4AFF-8940-A7ABC828704A}" srcOrd="0" destOrd="0" presId="urn:microsoft.com/office/officeart/2018/2/layout/IconVerticalSolidList"/>
    <dgm:cxn modelId="{135E5E4D-E979-4DFB-8A62-D9E05014AE3F}" type="presParOf" srcId="{54723E27-8DAA-468F-BC71-859D04F8007E}" destId="{4EB5A2B0-3AC0-4570-81AC-16A350FB1C6E}" srcOrd="1" destOrd="0" presId="urn:microsoft.com/office/officeart/2018/2/layout/IconVerticalSolidList"/>
    <dgm:cxn modelId="{F805EA5E-0B11-4782-BEE9-01D02940B008}" type="presParOf" srcId="{54723E27-8DAA-468F-BC71-859D04F8007E}" destId="{02D61FDD-1E06-407A-B6F6-047EA7A95EB7}" srcOrd="2" destOrd="0" presId="urn:microsoft.com/office/officeart/2018/2/layout/IconVerticalSolidList"/>
    <dgm:cxn modelId="{5638CFB6-DB5E-4115-81DD-7439BD79A436}" type="presParOf" srcId="{54723E27-8DAA-468F-BC71-859D04F8007E}" destId="{50118442-A0E8-4F49-B53D-67BE7731A2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25A59-B5A2-43B4-BE7D-F40957759724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63EFFE7-6151-42AB-9D31-AEDBD9C9FCE2}">
      <dgm:prSet/>
      <dgm:spPr/>
      <dgm:t>
        <a:bodyPr/>
        <a:lstStyle/>
        <a:p>
          <a:r>
            <a:rPr lang="en-US" dirty="0"/>
            <a:t>The abiotic environment is linked to living organism in terms of energy flow and' various bio-geochemical cycles. </a:t>
          </a:r>
        </a:p>
      </dgm:t>
    </dgm:pt>
    <dgm:pt modelId="{11E71BC9-C93D-4E56-9841-1F5B3B9ABC03}" type="parTrans" cxnId="{84CE81C5-1DAA-40E3-9C89-B0554A84F218}">
      <dgm:prSet/>
      <dgm:spPr/>
      <dgm:t>
        <a:bodyPr/>
        <a:lstStyle/>
        <a:p>
          <a:endParaRPr lang="en-US"/>
        </a:p>
      </dgm:t>
    </dgm:pt>
    <dgm:pt modelId="{1C61490C-470D-4D28-BC48-64D440F84136}" type="sibTrans" cxnId="{84CE81C5-1DAA-40E3-9C89-B0554A84F218}">
      <dgm:prSet/>
      <dgm:spPr/>
      <dgm:t>
        <a:bodyPr/>
        <a:lstStyle/>
        <a:p>
          <a:endParaRPr lang="en-US"/>
        </a:p>
      </dgm:t>
    </dgm:pt>
    <dgm:pt modelId="{12AD5DB8-CE16-436C-9A18-517280CE41AB}">
      <dgm:prSet/>
      <dgm:spPr/>
      <dgm:t>
        <a:bodyPr/>
        <a:lstStyle/>
        <a:p>
          <a:r>
            <a:rPr lang="en-US" dirty="0"/>
            <a:t>So, living organisms depend upon air, water and land for their survival and entire unit is responsible for the existence of living organism or biosphere</a:t>
          </a:r>
        </a:p>
      </dgm:t>
    </dgm:pt>
    <dgm:pt modelId="{EAD314DA-8333-47E4-B912-41181EBCD98D}" type="parTrans" cxnId="{5C3B8F78-4DAE-4D98-94B8-7D93320CC74E}">
      <dgm:prSet/>
      <dgm:spPr/>
      <dgm:t>
        <a:bodyPr/>
        <a:lstStyle/>
        <a:p>
          <a:endParaRPr lang="en-US"/>
        </a:p>
      </dgm:t>
    </dgm:pt>
    <dgm:pt modelId="{6F505ED3-DF9D-4C01-B073-95AACFCBB7DA}" type="sibTrans" cxnId="{5C3B8F78-4DAE-4D98-94B8-7D93320CC74E}">
      <dgm:prSet/>
      <dgm:spPr/>
      <dgm:t>
        <a:bodyPr/>
        <a:lstStyle/>
        <a:p>
          <a:endParaRPr lang="en-US"/>
        </a:p>
      </dgm:t>
    </dgm:pt>
    <dgm:pt modelId="{A61313A2-D16D-4120-ADA5-E0A7D7440323}" type="pres">
      <dgm:prSet presAssocID="{BEA25A59-B5A2-43B4-BE7D-F40957759724}" presName="linear" presStyleCnt="0">
        <dgm:presLayoutVars>
          <dgm:animLvl val="lvl"/>
          <dgm:resizeHandles val="exact"/>
        </dgm:presLayoutVars>
      </dgm:prSet>
      <dgm:spPr/>
    </dgm:pt>
    <dgm:pt modelId="{66258FA9-0BD7-40D5-8AA7-D435F54886BF}" type="pres">
      <dgm:prSet presAssocID="{C63EFFE7-6151-42AB-9D31-AEDBD9C9FCE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CB930B0-3B2C-44C5-9160-33F3656561D6}" type="pres">
      <dgm:prSet presAssocID="{1C61490C-470D-4D28-BC48-64D440F84136}" presName="spacer" presStyleCnt="0"/>
      <dgm:spPr/>
    </dgm:pt>
    <dgm:pt modelId="{6CFB6B54-17A2-4CEE-9414-E19A64DD186D}" type="pres">
      <dgm:prSet presAssocID="{12AD5DB8-CE16-436C-9A18-517280CE41A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D315F07-EDCE-40BD-9AE2-7A98B29289BD}" type="presOf" srcId="{BEA25A59-B5A2-43B4-BE7D-F40957759724}" destId="{A61313A2-D16D-4120-ADA5-E0A7D7440323}" srcOrd="0" destOrd="0" presId="urn:microsoft.com/office/officeart/2005/8/layout/vList2"/>
    <dgm:cxn modelId="{1226AC3B-33F9-45DA-8B03-B9A9A49D14F1}" type="presOf" srcId="{C63EFFE7-6151-42AB-9D31-AEDBD9C9FCE2}" destId="{66258FA9-0BD7-40D5-8AA7-D435F54886BF}" srcOrd="0" destOrd="0" presId="urn:microsoft.com/office/officeart/2005/8/layout/vList2"/>
    <dgm:cxn modelId="{5C3B8F78-4DAE-4D98-94B8-7D93320CC74E}" srcId="{BEA25A59-B5A2-43B4-BE7D-F40957759724}" destId="{12AD5DB8-CE16-436C-9A18-517280CE41AB}" srcOrd="1" destOrd="0" parTransId="{EAD314DA-8333-47E4-B912-41181EBCD98D}" sibTransId="{6F505ED3-DF9D-4C01-B073-95AACFCBB7DA}"/>
    <dgm:cxn modelId="{5D3F5BB9-5A2F-4DEB-BA4D-2FA121ED29C5}" type="presOf" srcId="{12AD5DB8-CE16-436C-9A18-517280CE41AB}" destId="{6CFB6B54-17A2-4CEE-9414-E19A64DD186D}" srcOrd="0" destOrd="0" presId="urn:microsoft.com/office/officeart/2005/8/layout/vList2"/>
    <dgm:cxn modelId="{84CE81C5-1DAA-40E3-9C89-B0554A84F218}" srcId="{BEA25A59-B5A2-43B4-BE7D-F40957759724}" destId="{C63EFFE7-6151-42AB-9D31-AEDBD9C9FCE2}" srcOrd="0" destOrd="0" parTransId="{11E71BC9-C93D-4E56-9841-1F5B3B9ABC03}" sibTransId="{1C61490C-470D-4D28-BC48-64D440F84136}"/>
    <dgm:cxn modelId="{84F9D18A-E34D-4640-84DE-B9EA983ED0F4}" type="presParOf" srcId="{A61313A2-D16D-4120-ADA5-E0A7D7440323}" destId="{66258FA9-0BD7-40D5-8AA7-D435F54886BF}" srcOrd="0" destOrd="0" presId="urn:microsoft.com/office/officeart/2005/8/layout/vList2"/>
    <dgm:cxn modelId="{11A7429A-8EE1-43EF-8C4A-26F2BC3B5FBD}" type="presParOf" srcId="{A61313A2-D16D-4120-ADA5-E0A7D7440323}" destId="{9CB930B0-3B2C-44C5-9160-33F3656561D6}" srcOrd="1" destOrd="0" presId="urn:microsoft.com/office/officeart/2005/8/layout/vList2"/>
    <dgm:cxn modelId="{2BEAAC8E-BA04-42E3-9A59-B39FCD05855B}" type="presParOf" srcId="{A61313A2-D16D-4120-ADA5-E0A7D7440323}" destId="{6CFB6B54-17A2-4CEE-9414-E19A64DD186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3496C-09E5-4F3A-A1BD-41FA96D0E9F0}">
      <dsp:nvSpPr>
        <dsp:cNvPr id="0" name=""/>
        <dsp:cNvSpPr/>
      </dsp:nvSpPr>
      <dsp:spPr>
        <a:xfrm>
          <a:off x="-108104" y="638321"/>
          <a:ext cx="6261100" cy="16670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DFC6AF-E7A5-438B-BCFF-6C38572A30E9}">
      <dsp:nvSpPr>
        <dsp:cNvPr id="0" name=""/>
        <dsp:cNvSpPr/>
      </dsp:nvSpPr>
      <dsp:spPr>
        <a:xfrm>
          <a:off x="396167" y="1013399"/>
          <a:ext cx="916858" cy="9168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824FB-ED2B-4431-9EDE-594984DBB9E3}">
      <dsp:nvSpPr>
        <dsp:cNvPr id="0" name=""/>
        <dsp:cNvSpPr/>
      </dsp:nvSpPr>
      <dsp:spPr>
        <a:xfrm>
          <a:off x="1626259" y="492682"/>
          <a:ext cx="4714008" cy="1958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426" tIns="176426" rIns="176426" bIns="17642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Environment is a very broad concept. Everything that affects an organism during its lifetime is collectively called its ‘environment’.</a:t>
          </a:r>
        </a:p>
      </dsp:txBody>
      <dsp:txXfrm>
        <a:off x="1626259" y="492682"/>
        <a:ext cx="4714008" cy="1958292"/>
      </dsp:txXfrm>
    </dsp:sp>
    <dsp:sp modelId="{AD849F8C-B71B-4AFF-8940-A7ABC828704A}">
      <dsp:nvSpPr>
        <dsp:cNvPr id="0" name=""/>
        <dsp:cNvSpPr/>
      </dsp:nvSpPr>
      <dsp:spPr>
        <a:xfrm>
          <a:off x="-108104" y="3143253"/>
          <a:ext cx="6261100" cy="16670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5A2B0-3AC0-4570-81AC-16A350FB1C6E}">
      <dsp:nvSpPr>
        <dsp:cNvPr id="0" name=""/>
        <dsp:cNvSpPr/>
      </dsp:nvSpPr>
      <dsp:spPr>
        <a:xfrm>
          <a:off x="396167" y="3518331"/>
          <a:ext cx="916858" cy="9168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18442-A0E8-4F49-B53D-67BE7731A2D9}">
      <dsp:nvSpPr>
        <dsp:cNvPr id="0" name=""/>
        <dsp:cNvSpPr/>
      </dsp:nvSpPr>
      <dsp:spPr>
        <a:xfrm>
          <a:off x="1597321" y="2867728"/>
          <a:ext cx="4771882" cy="2218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426" tIns="176426" rIns="176426" bIns="17642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inter-dependence and interrelationship of living organisms - plants, animals and microbes with each other and with their physical environment may be expressed in the next slide</a:t>
          </a:r>
        </a:p>
      </dsp:txBody>
      <dsp:txXfrm>
        <a:off x="1597321" y="2867728"/>
        <a:ext cx="4771882" cy="2218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58FA9-0BD7-40D5-8AA7-D435F54886BF}">
      <dsp:nvSpPr>
        <dsp:cNvPr id="0" name=""/>
        <dsp:cNvSpPr/>
      </dsp:nvSpPr>
      <dsp:spPr>
        <a:xfrm>
          <a:off x="0" y="335055"/>
          <a:ext cx="6062766" cy="16189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abiotic environment is linked to living organism in terms of energy flow and' various bio-geochemical cycles. </a:t>
          </a:r>
        </a:p>
      </dsp:txBody>
      <dsp:txXfrm>
        <a:off x="79032" y="414087"/>
        <a:ext cx="5904702" cy="1460923"/>
      </dsp:txXfrm>
    </dsp:sp>
    <dsp:sp modelId="{6CFB6B54-17A2-4CEE-9414-E19A64DD186D}">
      <dsp:nvSpPr>
        <dsp:cNvPr id="0" name=""/>
        <dsp:cNvSpPr/>
      </dsp:nvSpPr>
      <dsp:spPr>
        <a:xfrm>
          <a:off x="0" y="2023163"/>
          <a:ext cx="6062766" cy="1618987"/>
        </a:xfrm>
        <a:prstGeom prst="roundRec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So, living organisms depend upon air, water and land for their survival and entire unit is responsible for the existence of living organism or biosphere</a:t>
          </a:r>
        </a:p>
      </dsp:txBody>
      <dsp:txXfrm>
        <a:off x="79032" y="2102195"/>
        <a:ext cx="5904702" cy="1460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75677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62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0026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2048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905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2542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3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299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181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51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00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446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57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42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19082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69144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886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1B00-C2E0-4344-B356-D3F5774F3DD3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2023-A63A-431F-8710-7D891C655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7424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CFE07-8B8A-45AD-92FC-6723BDF1E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Ecology and Environment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56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721B27-AF54-4898-9918-07B4334BE00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220" y="477744"/>
            <a:ext cx="4332157" cy="435149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E9508-C341-4490-9F0E-6B1797054DBA}"/>
              </a:ext>
            </a:extLst>
          </p:cNvPr>
          <p:cNvSpPr txBox="1"/>
          <p:nvPr/>
        </p:nvSpPr>
        <p:spPr>
          <a:xfrm>
            <a:off x="2578308" y="4829241"/>
            <a:ext cx="5951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Thank you</a:t>
            </a:r>
            <a:endParaRPr lang="en-IN" sz="8800" dirty="0"/>
          </a:p>
        </p:txBody>
      </p:sp>
    </p:spTree>
    <p:extLst>
      <p:ext uri="{BB962C8B-B14F-4D97-AF65-F5344CB8AC3E}">
        <p14:creationId xmlns:p14="http://schemas.microsoft.com/office/powerpoint/2010/main" val="179525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ADE3-472C-4D0B-AD19-3A35ACE36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66" y="2468880"/>
            <a:ext cx="10527478" cy="393192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cs typeface="Angsana New" panose="020B0502040204020203" pitchFamily="18" charset="-34"/>
              </a:rPr>
              <a:t>LIFE DOES NOT OCCUR IN A VCACUUM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cs typeface="Angsana New" panose="020B0502040204020203" pitchFamily="18" charset="-34"/>
              </a:rPr>
              <a:t>EVERY LIVING ORGANISM IS SURROUNDED BY MATERIALS AND FORCES.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cs typeface="Angsana New" panose="020B0502040204020203" pitchFamily="18" charset="-34"/>
              </a:rPr>
              <a:t>FOR ITS SURVIVAL, A PLANT, AN ANIMAL, OR A MICROBE CAN NOT LIVE COMPLETELY SEALED IN AN WATER-RESISTANT SKIN OR SHELL.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cs typeface="Angsana New" panose="020B0502040204020203" pitchFamily="18" charset="-34"/>
              </a:rPr>
              <a:t>EACH LIVING ORGANISM HAS TO DEPEND AND ALSO TO INTERACT WITH DIFFERENT ABIOTIC AND BIOTIC COMPONENTS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732DC9-4FA6-432F-B569-C620E2C7D18E}"/>
              </a:ext>
            </a:extLst>
          </p:cNvPr>
          <p:cNvSpPr txBox="1"/>
          <p:nvPr/>
        </p:nvSpPr>
        <p:spPr>
          <a:xfrm>
            <a:off x="1885071" y="1139483"/>
            <a:ext cx="5866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ngsana New" panose="020B0502040204020203" pitchFamily="18" charset="-34"/>
                <a:cs typeface="Angsana New" panose="020B0502040204020203" pitchFamily="18" charset="-34"/>
              </a:rPr>
              <a:t>ECOLOGY AND ENVIRONMENT </a:t>
            </a:r>
          </a:p>
        </p:txBody>
      </p:sp>
    </p:spTree>
    <p:extLst>
      <p:ext uri="{BB962C8B-B14F-4D97-AF65-F5344CB8AC3E}">
        <p14:creationId xmlns:p14="http://schemas.microsoft.com/office/powerpoint/2010/main" val="293994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ADFFA-A798-4937-80EE-D5C6B8A0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Abiotic Components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7D772-42A6-41E9-B90A-A5DC671A4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30368"/>
            <a:ext cx="9613861" cy="40924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WATER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 CARBON DIOXIDE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CALCIUM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 OXYGEN,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CARBONATES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 PHOSPHATES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 AN ARRAY OF ORGANIC COMPOUNDS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6489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7DB1-8B29-4663-BBA4-4A7483F3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BIOTIC COMPONENTS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6D676-0823-4BFE-A5D7-D61A07884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ngsana New" panose="020B0502040204020203" pitchFamily="18" charset="-34"/>
                <a:cs typeface="Angsana New" panose="020B0502040204020203" pitchFamily="18" charset="-34"/>
              </a:rPr>
              <a:t>PLANTS,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ngsana New" panose="020B0502040204020203" pitchFamily="18" charset="-34"/>
                <a:cs typeface="Angsana New" panose="020B0502040204020203" pitchFamily="18" charset="-34"/>
              </a:rPr>
              <a:t> ANIMALS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ngsana New" panose="020B0502040204020203" pitchFamily="18" charset="-34"/>
                <a:cs typeface="Angsana New" panose="020B0502040204020203" pitchFamily="18" charset="-34"/>
              </a:rPr>
              <a:t> MICROBES</a:t>
            </a:r>
            <a:endParaRPr lang="en-IN" dirty="0"/>
          </a:p>
          <a:p>
            <a:pPr>
              <a:buFont typeface="Wingdings" panose="05000000000000000000" pitchFamily="2" charset="2"/>
              <a:buChar char="ü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644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36EE-139E-4746-968B-6F5860377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02931" cy="1120542"/>
          </a:xfrm>
        </p:spPr>
        <p:txBody>
          <a:bodyPr/>
          <a:lstStyle/>
          <a:p>
            <a:r>
              <a:rPr lang="en-US" dirty="0"/>
              <a:t>WHAT IS  ECOLOGY 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9196A-15AD-4113-9F27-6A2FDBB16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083634"/>
            <a:ext cx="10337449" cy="448205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‘Ecology’ is the scientific study of the inter-relationship of living organisms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Ecology mainly concerned with the directive influences of abiotic and biotic environmental factors.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Above all ‘ecology’ is the science which investigates organisms in relation to their environment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96929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1FB6-FF13-4E18-912A-85CEE50D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31" y="753228"/>
            <a:ext cx="9613861" cy="1080938"/>
          </a:xfrm>
        </p:spPr>
        <p:txBody>
          <a:bodyPr/>
          <a:lstStyle/>
          <a:p>
            <a:r>
              <a:rPr lang="en-US" dirty="0"/>
              <a:t>WHAT IS ENVIRONMENT?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B3904-789E-4AC4-BBA2-CDA33EFBA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The term ‘Environment’, which etymologically means - ‘surroundings’.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The environment includes other living things, temperature, wind, electricity etc.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Environment consists of both biotic and abiotic substances.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Environment creates favourable conditions for the existence and development of living organisms.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237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DFDCC9-072E-48D8-8F88-B3A1B46D9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474836"/>
              </p:ext>
            </p:extLst>
          </p:nvPr>
        </p:nvGraphicFramePr>
        <p:xfrm>
          <a:off x="5290449" y="231800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88FDDA6-11A0-4362-A5A4-154E35B61F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5" y="2104244"/>
            <a:ext cx="4701157" cy="26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7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23E42-609A-49AC-A2CE-3287B01E6A8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54833" y="268158"/>
            <a:ext cx="3522688" cy="2774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 FOREST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Each trees- organism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Together all trees- Population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Plants and animals- Community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1C24CA-82CA-47AE-80A7-364937C70B08}"/>
              </a:ext>
            </a:extLst>
          </p:cNvPr>
          <p:cNvSpPr txBox="1"/>
          <p:nvPr/>
        </p:nvSpPr>
        <p:spPr>
          <a:xfrm>
            <a:off x="4002374" y="539645"/>
            <a:ext cx="30579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Ecosystem</a:t>
            </a:r>
          </a:p>
          <a:p>
            <a:r>
              <a:rPr lang="en-US" sz="2400" dirty="0"/>
              <a:t>A costal Ecosystem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Organisms </a:t>
            </a:r>
          </a:p>
          <a:p>
            <a:r>
              <a:rPr lang="en-US" sz="2400" dirty="0"/>
              <a:t>		&amp;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Their Environment</a:t>
            </a:r>
          </a:p>
          <a:p>
            <a:endParaRPr lang="en-IN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87B151-0695-4FCC-BD77-FFFE25673F8A}"/>
              </a:ext>
            </a:extLst>
          </p:cNvPr>
          <p:cNvSpPr txBox="1"/>
          <p:nvPr/>
        </p:nvSpPr>
        <p:spPr>
          <a:xfrm>
            <a:off x="8349521" y="539645"/>
            <a:ext cx="2833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Biosphere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IN" sz="2400" dirty="0"/>
              <a:t>Entire Ecosystem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3CBC6D-B177-4BBB-9BE3-D4EE1AF6DA67}"/>
              </a:ext>
            </a:extLst>
          </p:cNvPr>
          <p:cNvSpPr txBox="1"/>
          <p:nvPr/>
        </p:nvSpPr>
        <p:spPr>
          <a:xfrm>
            <a:off x="419724" y="2847968"/>
            <a:ext cx="3357797" cy="3402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86DC233-2A48-45FD-A70C-FD2324C35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971" y="3455071"/>
            <a:ext cx="3357797" cy="298470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B93B514-06D0-494D-8E89-55A37BD5D1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547" y="2958007"/>
            <a:ext cx="4633078" cy="34817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67BEEDC-2EF1-4600-A99C-377B4FC582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128" y="3186659"/>
            <a:ext cx="3077918" cy="306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6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1C3C7-DA30-4A3D-AE1A-9D814589B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Conclusion </a:t>
            </a:r>
            <a:endParaRPr lang="en-IN" sz="4400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96A9BC57-B012-4E8D-9F6B-EFD21D55C3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122195"/>
              </p:ext>
            </p:extLst>
          </p:nvPr>
        </p:nvGraphicFramePr>
        <p:xfrm>
          <a:off x="5284788" y="639764"/>
          <a:ext cx="6062766" cy="3977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8F0A98A-4D70-4AB0-BD49-A1BFDA5D19DE}"/>
              </a:ext>
            </a:extLst>
          </p:cNvPr>
          <p:cNvSpPr/>
          <p:nvPr/>
        </p:nvSpPr>
        <p:spPr>
          <a:xfrm>
            <a:off x="5279316" y="4349161"/>
            <a:ext cx="6062766" cy="20797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Thus the environment is the sum of all these living and non-living things. And Ecology is the scientific study of their mutual relationship. That is why ancient Indians believed nature/Earth as “Mother”.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5722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8">
                                            <p:graphicEl>
                                              <a:dgm id="{66258FA9-0BD7-40D5-8AA7-D435F5488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8">
                                            <p:graphicEl>
                                              <a:dgm id="{66258FA9-0BD7-40D5-8AA7-D435F5488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8">
                                            <p:graphicEl>
                                              <a:dgm id="{66258FA9-0BD7-40D5-8AA7-D435F5488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8">
                                            <p:graphicEl>
                                              <a:dgm id="{66258FA9-0BD7-40D5-8AA7-D435F5488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8">
                                            <p:graphicEl>
                                              <a:dgm id="{6CFB6B54-17A2-4CEE-9414-E19A64DD1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8">
                                            <p:graphicEl>
                                              <a:dgm id="{6CFB6B54-17A2-4CEE-9414-E19A64DD1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8">
                                            <p:graphicEl>
                                              <a:dgm id="{6CFB6B54-17A2-4CEE-9414-E19A64DD1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8">
                                            <p:graphicEl>
                                              <a:dgm id="{6CFB6B54-17A2-4CEE-9414-E19A64DD1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/>
        </p:bldSub>
      </p:bldGraphic>
      <p:bldP spid="3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356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Angsana New</vt:lpstr>
      <vt:lpstr>Arial</vt:lpstr>
      <vt:lpstr>Trebuchet MS</vt:lpstr>
      <vt:lpstr>Wingdings</vt:lpstr>
      <vt:lpstr>Berlin</vt:lpstr>
      <vt:lpstr>Ecology and Environment</vt:lpstr>
      <vt:lpstr>PowerPoint Presentation</vt:lpstr>
      <vt:lpstr>The Abiotic Components</vt:lpstr>
      <vt:lpstr>THE BIOTIC COMPONENTS</vt:lpstr>
      <vt:lpstr>WHAT IS  ECOLOGY ?</vt:lpstr>
      <vt:lpstr>WHAT IS ENVIRONMENT?</vt:lpstr>
      <vt:lpstr>PowerPoint Presentation</vt:lpstr>
      <vt:lpstr>PowerPoint Presentation</vt:lpstr>
      <vt:lpstr>Conclusion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and Environment</dc:title>
  <dc:creator>user</dc:creator>
  <cp:lastModifiedBy>user</cp:lastModifiedBy>
  <cp:revision>19</cp:revision>
  <dcterms:created xsi:type="dcterms:W3CDTF">2020-07-27T02:00:15Z</dcterms:created>
  <dcterms:modified xsi:type="dcterms:W3CDTF">2020-08-16T07:44:25Z</dcterms:modified>
</cp:coreProperties>
</file>